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2"/>
  </p:notesMasterIdLst>
  <p:handoutMasterIdLst>
    <p:handoutMasterId r:id="rId173"/>
  </p:handoutMasterIdLst>
  <p:sldIdLst>
    <p:sldId id="256" r:id="rId2"/>
    <p:sldId id="372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414" r:id="rId11"/>
    <p:sldId id="415" r:id="rId12"/>
    <p:sldId id="416" r:id="rId13"/>
    <p:sldId id="417" r:id="rId14"/>
    <p:sldId id="418" r:id="rId15"/>
    <p:sldId id="419" r:id="rId16"/>
    <p:sldId id="420" r:id="rId17"/>
    <p:sldId id="380" r:id="rId18"/>
    <p:sldId id="381" r:id="rId19"/>
    <p:sldId id="382" r:id="rId20"/>
    <p:sldId id="383" r:id="rId21"/>
    <p:sldId id="384" r:id="rId22"/>
    <p:sldId id="385" r:id="rId23"/>
    <p:sldId id="386" r:id="rId24"/>
    <p:sldId id="387" r:id="rId25"/>
    <p:sldId id="388" r:id="rId26"/>
    <p:sldId id="389" r:id="rId27"/>
    <p:sldId id="390" r:id="rId28"/>
    <p:sldId id="391" r:id="rId29"/>
    <p:sldId id="392" r:id="rId30"/>
    <p:sldId id="393" r:id="rId31"/>
    <p:sldId id="394" r:id="rId32"/>
    <p:sldId id="395" r:id="rId33"/>
    <p:sldId id="396" r:id="rId34"/>
    <p:sldId id="397" r:id="rId35"/>
    <p:sldId id="398" r:id="rId36"/>
    <p:sldId id="399" r:id="rId37"/>
    <p:sldId id="400" r:id="rId38"/>
    <p:sldId id="401" r:id="rId39"/>
    <p:sldId id="402" r:id="rId40"/>
    <p:sldId id="403" r:id="rId41"/>
    <p:sldId id="404" r:id="rId42"/>
    <p:sldId id="405" r:id="rId43"/>
    <p:sldId id="406" r:id="rId44"/>
    <p:sldId id="407" r:id="rId45"/>
    <p:sldId id="408" r:id="rId46"/>
    <p:sldId id="409" r:id="rId47"/>
    <p:sldId id="410" r:id="rId48"/>
    <p:sldId id="257" r:id="rId49"/>
    <p:sldId id="258" r:id="rId50"/>
    <p:sldId id="259" r:id="rId51"/>
    <p:sldId id="260" r:id="rId52"/>
    <p:sldId id="261" r:id="rId53"/>
    <p:sldId id="262" r:id="rId54"/>
    <p:sldId id="263" r:id="rId55"/>
    <p:sldId id="264" r:id="rId56"/>
    <p:sldId id="265" r:id="rId57"/>
    <p:sldId id="266" r:id="rId58"/>
    <p:sldId id="267" r:id="rId59"/>
    <p:sldId id="268" r:id="rId60"/>
    <p:sldId id="269" r:id="rId61"/>
    <p:sldId id="270" r:id="rId62"/>
    <p:sldId id="271" r:id="rId63"/>
    <p:sldId id="272" r:id="rId64"/>
    <p:sldId id="273" r:id="rId65"/>
    <p:sldId id="274" r:id="rId66"/>
    <p:sldId id="275" r:id="rId67"/>
    <p:sldId id="276" r:id="rId68"/>
    <p:sldId id="277" r:id="rId69"/>
    <p:sldId id="278" r:id="rId70"/>
    <p:sldId id="279" r:id="rId71"/>
    <p:sldId id="280" r:id="rId72"/>
    <p:sldId id="281" r:id="rId73"/>
    <p:sldId id="282" r:id="rId74"/>
    <p:sldId id="283" r:id="rId75"/>
    <p:sldId id="284" r:id="rId76"/>
    <p:sldId id="285" r:id="rId77"/>
    <p:sldId id="286" r:id="rId78"/>
    <p:sldId id="287" r:id="rId79"/>
    <p:sldId id="288" r:id="rId80"/>
    <p:sldId id="289" r:id="rId81"/>
    <p:sldId id="290" r:id="rId82"/>
    <p:sldId id="291" r:id="rId83"/>
    <p:sldId id="292" r:id="rId84"/>
    <p:sldId id="293" r:id="rId85"/>
    <p:sldId id="294" r:id="rId86"/>
    <p:sldId id="295" r:id="rId87"/>
    <p:sldId id="296" r:id="rId88"/>
    <p:sldId id="297" r:id="rId89"/>
    <p:sldId id="298" r:id="rId90"/>
    <p:sldId id="299" r:id="rId91"/>
    <p:sldId id="300" r:id="rId92"/>
    <p:sldId id="301" r:id="rId93"/>
    <p:sldId id="302" r:id="rId94"/>
    <p:sldId id="303" r:id="rId95"/>
    <p:sldId id="304" r:id="rId96"/>
    <p:sldId id="305" r:id="rId97"/>
    <p:sldId id="306" r:id="rId98"/>
    <p:sldId id="307" r:id="rId99"/>
    <p:sldId id="308" r:id="rId100"/>
    <p:sldId id="309" r:id="rId101"/>
    <p:sldId id="310" r:id="rId102"/>
    <p:sldId id="311" r:id="rId103"/>
    <p:sldId id="312" r:id="rId104"/>
    <p:sldId id="313" r:id="rId105"/>
    <p:sldId id="314" r:id="rId106"/>
    <p:sldId id="315" r:id="rId107"/>
    <p:sldId id="316" r:id="rId108"/>
    <p:sldId id="317" r:id="rId109"/>
    <p:sldId id="319" r:id="rId110"/>
    <p:sldId id="320" r:id="rId111"/>
    <p:sldId id="411" r:id="rId112"/>
    <p:sldId id="412" r:id="rId113"/>
    <p:sldId id="321" r:id="rId114"/>
    <p:sldId id="322" r:id="rId115"/>
    <p:sldId id="323" r:id="rId116"/>
    <p:sldId id="324" r:id="rId117"/>
    <p:sldId id="325" r:id="rId118"/>
    <p:sldId id="326" r:id="rId119"/>
    <p:sldId id="327" r:id="rId120"/>
    <p:sldId id="328" r:id="rId121"/>
    <p:sldId id="329" r:id="rId122"/>
    <p:sldId id="330" r:id="rId123"/>
    <p:sldId id="331" r:id="rId124"/>
    <p:sldId id="332" r:id="rId125"/>
    <p:sldId id="333" r:id="rId126"/>
    <p:sldId id="334" r:id="rId127"/>
    <p:sldId id="335" r:id="rId128"/>
    <p:sldId id="337" r:id="rId129"/>
    <p:sldId id="338" r:id="rId130"/>
    <p:sldId id="339" r:id="rId131"/>
    <p:sldId id="340" r:id="rId132"/>
    <p:sldId id="341" r:id="rId133"/>
    <p:sldId id="342" r:id="rId134"/>
    <p:sldId id="343" r:id="rId135"/>
    <p:sldId id="344" r:id="rId136"/>
    <p:sldId id="345" r:id="rId137"/>
    <p:sldId id="346" r:id="rId138"/>
    <p:sldId id="347" r:id="rId139"/>
    <p:sldId id="348" r:id="rId140"/>
    <p:sldId id="421" r:id="rId141"/>
    <p:sldId id="349" r:id="rId142"/>
    <p:sldId id="422" r:id="rId143"/>
    <p:sldId id="423" r:id="rId144"/>
    <p:sldId id="424" r:id="rId145"/>
    <p:sldId id="425" r:id="rId146"/>
    <p:sldId id="350" r:id="rId147"/>
    <p:sldId id="351" r:id="rId148"/>
    <p:sldId id="352" r:id="rId149"/>
    <p:sldId id="353" r:id="rId150"/>
    <p:sldId id="354" r:id="rId151"/>
    <p:sldId id="355" r:id="rId152"/>
    <p:sldId id="356" r:id="rId153"/>
    <p:sldId id="357" r:id="rId154"/>
    <p:sldId id="358" r:id="rId155"/>
    <p:sldId id="359" r:id="rId156"/>
    <p:sldId id="426" r:id="rId157"/>
    <p:sldId id="360" r:id="rId158"/>
    <p:sldId id="361" r:id="rId159"/>
    <p:sldId id="362" r:id="rId160"/>
    <p:sldId id="413" r:id="rId161"/>
    <p:sldId id="363" r:id="rId162"/>
    <p:sldId id="364" r:id="rId163"/>
    <p:sldId id="365" r:id="rId164"/>
    <p:sldId id="366" r:id="rId165"/>
    <p:sldId id="367" r:id="rId166"/>
    <p:sldId id="368" r:id="rId167"/>
    <p:sldId id="369" r:id="rId168"/>
    <p:sldId id="370" r:id="rId169"/>
    <p:sldId id="371" r:id="rId170"/>
    <p:sldId id="427" r:id="rId17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viewProps" Target="viewProps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77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073273-DE8C-4B7F-8620-E5BE806AA89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A896F2-B8FF-4D84-9A6E-47AB0205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09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D02135-AF21-4651-9E79-8A19955E53B7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95D1E6-84C5-4C0D-A4A8-B3F6461B1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8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D3DDAB-4E64-4D8B-BBAE-57E37650B539}" type="slidenum">
              <a:rPr lang="en-US" altLang="en-US" sz="1200"/>
              <a:pPr/>
              <a:t>100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7599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8C245E8-F21C-49F8-8AD6-EEE4F19EAEB7}" type="slidenum">
              <a:rPr lang="en-US" altLang="en-US" sz="1200"/>
              <a:pPr/>
              <a:t>101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6758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EEB74F-9308-4381-8FB4-6F15BDD62455}" type="slidenum">
              <a:rPr lang="en-US" altLang="en-US" sz="1200"/>
              <a:pPr/>
              <a:t>102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2539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A1CA29A-E0EF-4BF6-A4A8-5125754C6489}" type="slidenum">
              <a:rPr lang="en-US" altLang="en-US" sz="1200"/>
              <a:pPr/>
              <a:t>103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9928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43A2CA3-F5D1-4C9D-B986-127A51A97A18}" type="slidenum">
              <a:rPr lang="en-US" altLang="en-US" sz="1200"/>
              <a:pPr/>
              <a:t>104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304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E567-C62F-41ED-87B0-4E5EEEAC01F4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BE8D-E787-496A-93FC-AA76495D7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5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E567-C62F-41ED-87B0-4E5EEEAC01F4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BE8D-E787-496A-93FC-AA76495D7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5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E567-C62F-41ED-87B0-4E5EEEAC01F4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BE8D-E787-496A-93FC-AA76495D7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66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9144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400" y="2514600"/>
            <a:ext cx="50800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514600"/>
            <a:ext cx="50800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2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3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C0DDB-B5F1-4BB6-A3EF-5408F04AE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1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E567-C62F-41ED-87B0-4E5EEEAC01F4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BE8D-E787-496A-93FC-AA76495D7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1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E567-C62F-41ED-87B0-4E5EEEAC01F4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BE8D-E787-496A-93FC-AA76495D7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1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E567-C62F-41ED-87B0-4E5EEEAC01F4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BE8D-E787-496A-93FC-AA76495D7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E567-C62F-41ED-87B0-4E5EEEAC01F4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BE8D-E787-496A-93FC-AA76495D7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9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E567-C62F-41ED-87B0-4E5EEEAC01F4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BE8D-E787-496A-93FC-AA76495D7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1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E567-C62F-41ED-87B0-4E5EEEAC01F4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BE8D-E787-496A-93FC-AA76495D7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E567-C62F-41ED-87B0-4E5EEEAC01F4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BE8D-E787-496A-93FC-AA76495D7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9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E567-C62F-41ED-87B0-4E5EEEAC01F4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BE8D-E787-496A-93FC-AA76495D7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2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9AE567-C62F-41ED-87B0-4E5EEEAC01F4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C0FBE8D-E787-496A-93FC-AA76495D7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1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Quick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30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file type is best suited for logo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3177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647739" y="1547141"/>
            <a:ext cx="3505200" cy="4406900"/>
          </a:xfrm>
        </p:spPr>
        <p:txBody>
          <a:bodyPr/>
          <a:lstStyle/>
          <a:p>
            <a:pPr marL="274320">
              <a:defRPr/>
            </a:pPr>
            <a:r>
              <a:rPr lang="en-US" dirty="0" smtClean="0"/>
              <a:t>Body Type</a:t>
            </a:r>
          </a:p>
          <a:p>
            <a:pPr marL="548640" lvl="1">
              <a:spcAft>
                <a:spcPts val="0"/>
              </a:spcAft>
              <a:defRPr/>
            </a:pPr>
            <a:r>
              <a:rPr lang="en-US" dirty="0" smtClean="0"/>
              <a:t>Classic size is 10 point </a:t>
            </a:r>
          </a:p>
          <a:p>
            <a:pPr marL="548640" lvl="1">
              <a:spcAft>
                <a:spcPts val="0"/>
              </a:spcAft>
              <a:defRPr/>
            </a:pPr>
            <a:r>
              <a:rPr lang="en-US" dirty="0" smtClean="0"/>
              <a:t>Also traditionally 9, 11, and 12 points</a:t>
            </a:r>
          </a:p>
          <a:p>
            <a:pPr marL="548640" lvl="1">
              <a:spcAft>
                <a:spcPts val="0"/>
              </a:spcAft>
              <a:defRPr/>
            </a:pPr>
            <a:r>
              <a:rPr lang="en-US" dirty="0" smtClean="0"/>
              <a:t>Used for large blocks of text</a:t>
            </a:r>
          </a:p>
          <a:p>
            <a:pPr marL="548640" lvl="1">
              <a:spcAft>
                <a:spcPts val="0"/>
              </a:spcAft>
              <a:defRPr/>
            </a:pPr>
            <a:r>
              <a:rPr lang="en-US" dirty="0" smtClean="0"/>
              <a:t>Enables reader to read easily</a:t>
            </a:r>
          </a:p>
          <a:p>
            <a:pPr marL="274320">
              <a:defRPr/>
            </a:pPr>
            <a:endParaRPr lang="en-US" dirty="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Body Type</a:t>
            </a:r>
          </a:p>
        </p:txBody>
      </p:sp>
      <p:pic>
        <p:nvPicPr>
          <p:cNvPr id="12292" name="Picture 5" descr="http://www.markboulton.co.uk/images/uploads/measure_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856" y="271541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6980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631808" y="1805182"/>
            <a:ext cx="4191000" cy="3945696"/>
          </a:xfrm>
        </p:spPr>
        <p:txBody>
          <a:bodyPr wrap="square">
            <a:spAutoFit/>
          </a:bodyPr>
          <a:lstStyle/>
          <a:p>
            <a:pPr marL="274320">
              <a:defRPr/>
            </a:pPr>
            <a:r>
              <a:rPr lang="en-US" dirty="0" smtClean="0"/>
              <a:t>Display Type</a:t>
            </a:r>
          </a:p>
          <a:p>
            <a:pPr marL="548640" lvl="1">
              <a:spcAft>
                <a:spcPts val="0"/>
              </a:spcAft>
              <a:defRPr/>
            </a:pPr>
            <a:r>
              <a:rPr lang="en-US" dirty="0" smtClean="0"/>
              <a:t>Larger type, 18 points and above</a:t>
            </a:r>
          </a:p>
          <a:p>
            <a:pPr marL="548640" lvl="1">
              <a:spcAft>
                <a:spcPts val="0"/>
              </a:spcAft>
              <a:defRPr/>
            </a:pPr>
            <a:r>
              <a:rPr lang="en-US" dirty="0" smtClean="0"/>
              <a:t>18, 24, 30, 36, 48, 60, 72 </a:t>
            </a:r>
          </a:p>
          <a:p>
            <a:pPr marL="548640" lvl="1">
              <a:spcAft>
                <a:spcPts val="0"/>
              </a:spcAft>
              <a:defRPr/>
            </a:pPr>
            <a:r>
              <a:rPr lang="en-US" dirty="0" smtClean="0"/>
              <a:t>Used in display pieces (posters, flyers, covers)</a:t>
            </a:r>
          </a:p>
          <a:p>
            <a:pPr marL="548640" lvl="1">
              <a:spcAft>
                <a:spcPts val="0"/>
              </a:spcAft>
              <a:defRPr/>
            </a:pPr>
            <a:r>
              <a:rPr lang="en-US" dirty="0" smtClean="0"/>
              <a:t>Also used in titles, headlines, and headings</a:t>
            </a:r>
          </a:p>
          <a:p>
            <a:pPr marL="548640" lvl="1">
              <a:spcAft>
                <a:spcPts val="0"/>
              </a:spcAft>
              <a:defRPr/>
            </a:pPr>
            <a:endParaRPr lang="en-US" dirty="0" smtClean="0"/>
          </a:p>
          <a:p>
            <a:pPr marL="548640" lvl="1">
              <a:spcAft>
                <a:spcPts val="0"/>
              </a:spcAft>
              <a:buNone/>
              <a:defRPr/>
            </a:pPr>
            <a:r>
              <a:rPr lang="en-US" sz="2800" b="1" dirty="0"/>
              <a:t>Mrs. Quick is a Great Teacher!</a:t>
            </a:r>
            <a:r>
              <a:rPr lang="en-US" sz="2800" dirty="0"/>
              <a:t> </a:t>
            </a:r>
            <a:r>
              <a:rPr lang="en-US" dirty="0" smtClean="0"/>
              <a:t>= 28 </a:t>
            </a:r>
            <a:r>
              <a:rPr lang="en-US" dirty="0" err="1" smtClean="0"/>
              <a:t>pts</a:t>
            </a:r>
            <a:r>
              <a:rPr lang="en-US" dirty="0" smtClean="0"/>
              <a:t> bold</a:t>
            </a:r>
            <a:br>
              <a:rPr lang="en-US" dirty="0" smtClean="0"/>
            </a:br>
            <a:endParaRPr lang="en-US" dirty="0" smtClean="0"/>
          </a:p>
          <a:p>
            <a:pPr marL="548640" lvl="1">
              <a:spcAft>
                <a:spcPts val="0"/>
              </a:spcAft>
              <a:buNone/>
              <a:defRPr/>
            </a:pPr>
            <a:r>
              <a:rPr lang="en-US" b="1" dirty="0" smtClean="0"/>
              <a:t>Mrs. Quick is a Great Teacher! </a:t>
            </a:r>
          </a:p>
          <a:p>
            <a:pPr marL="548640" lvl="1">
              <a:spcAft>
                <a:spcPts val="0"/>
              </a:spcAft>
              <a:buNone/>
              <a:defRPr/>
            </a:pPr>
            <a:r>
              <a:rPr lang="en-US" b="1" dirty="0" smtClean="0"/>
              <a:t>=</a:t>
            </a:r>
            <a:r>
              <a:rPr lang="en-US" dirty="0" smtClean="0"/>
              <a:t> 18 </a:t>
            </a:r>
            <a:r>
              <a:rPr lang="en-US" dirty="0" err="1" smtClean="0"/>
              <a:t>pts</a:t>
            </a:r>
            <a:r>
              <a:rPr lang="en-US" dirty="0" smtClean="0"/>
              <a:t> bold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Display Fonts</a:t>
            </a:r>
          </a:p>
        </p:txBody>
      </p:sp>
      <p:pic>
        <p:nvPicPr>
          <p:cNvPr id="11268" name="Picture 4" descr="https://s-media-cache-ak0.pinimg.com/originals/7c/ac/e8/7cace8b65c5143a1b793fb71086e33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216" y="2338602"/>
            <a:ext cx="3165344" cy="2878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856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604708" y="1318120"/>
            <a:ext cx="3429000" cy="4406900"/>
          </a:xfrm>
        </p:spPr>
        <p:txBody>
          <a:bodyPr/>
          <a:lstStyle/>
          <a:p>
            <a:pPr marL="274320">
              <a:defRPr/>
            </a:pPr>
            <a:r>
              <a:rPr lang="en-US" dirty="0" smtClean="0"/>
              <a:t>Script Typefaces</a:t>
            </a:r>
          </a:p>
          <a:p>
            <a:pPr marL="548640" lvl="1">
              <a:spcAft>
                <a:spcPts val="0"/>
              </a:spcAft>
              <a:defRPr/>
            </a:pPr>
            <a:r>
              <a:rPr lang="en-US" dirty="0" smtClean="0"/>
              <a:t>Based upon </a:t>
            </a:r>
            <a:r>
              <a:rPr lang="en-US" dirty="0"/>
              <a:t>the varied and often fluid stroke created by handwriting.</a:t>
            </a:r>
            <a:endParaRPr lang="en-US" dirty="0" smtClean="0">
              <a:latin typeface="Wingdings" pitchFamily="2" charset="2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Script Fonts</a:t>
            </a:r>
          </a:p>
        </p:txBody>
      </p:sp>
      <p:pic>
        <p:nvPicPr>
          <p:cNvPr id="16388" name="Picture 6" descr="https://www.smashingmagazine.com/images/60-typefaces/typeface-2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313" y="2046643"/>
            <a:ext cx="428625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2718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65785" y="2753006"/>
            <a:ext cx="2209688" cy="95838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Serif Fonts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86200" y="1014805"/>
            <a:ext cx="7467600" cy="3581400"/>
          </a:xfrm>
        </p:spPr>
        <p:txBody>
          <a:bodyPr>
            <a:normAutofit/>
          </a:bodyPr>
          <a:lstStyle/>
          <a:p>
            <a:pPr marL="91440" indent="0">
              <a:buNone/>
              <a:defRPr/>
            </a:pPr>
            <a:r>
              <a:rPr lang="en-US" sz="3000" dirty="0" smtClean="0">
                <a:latin typeface="Times New Roman" pitchFamily="18" charset="0"/>
              </a:rPr>
              <a:t>Serifs </a:t>
            </a:r>
            <a:r>
              <a:rPr lang="en-US" sz="3000" dirty="0">
                <a:latin typeface="Times New Roman" pitchFamily="18" charset="0"/>
              </a:rPr>
              <a:t>are the finishing strokes at the top and bottom of a letter</a:t>
            </a:r>
          </a:p>
        </p:txBody>
      </p:sp>
      <p:pic>
        <p:nvPicPr>
          <p:cNvPr id="13316" name="Picture 7" descr="ser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397" y="4163210"/>
            <a:ext cx="1428750" cy="1343025"/>
          </a:xfrm>
        </p:spPr>
      </p:pic>
    </p:spTree>
    <p:extLst>
      <p:ext uri="{BB962C8B-B14F-4D97-AF65-F5344CB8AC3E}">
        <p14:creationId xmlns:p14="http://schemas.microsoft.com/office/powerpoint/2010/main" val="36199719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0977" y="2456329"/>
            <a:ext cx="2059193" cy="167460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Sans Serif </a:t>
            </a:r>
            <a:br>
              <a:rPr lang="en-US" dirty="0" smtClean="0"/>
            </a:br>
            <a:r>
              <a:rPr lang="en-US" dirty="0" smtClean="0"/>
              <a:t>Font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08400" y="1707777"/>
            <a:ext cx="3477708" cy="3581400"/>
          </a:xfrm>
        </p:spPr>
        <p:txBody>
          <a:bodyPr/>
          <a:lstStyle/>
          <a:p>
            <a:pPr marL="548640" lvl="1">
              <a:spcAft>
                <a:spcPts val="0"/>
              </a:spcAft>
              <a:defRPr/>
            </a:pPr>
            <a:r>
              <a:rPr lang="en-US" dirty="0" smtClean="0"/>
              <a:t>Sans means “without” serifs</a:t>
            </a:r>
          </a:p>
          <a:p>
            <a:pPr marL="548640" lvl="1">
              <a:spcAft>
                <a:spcPts val="0"/>
              </a:spcAft>
              <a:defRPr/>
            </a:pPr>
            <a:r>
              <a:rPr lang="en-US" dirty="0" smtClean="0"/>
              <a:t>Plain, unadorned letters</a:t>
            </a:r>
          </a:p>
        </p:txBody>
      </p:sp>
      <p:pic>
        <p:nvPicPr>
          <p:cNvPr id="4" name="Picture 4" descr="sas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007" y="1978511"/>
            <a:ext cx="3039932" cy="303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101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used to lighten color?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764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used to darken color?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4420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color mode/gamut is used on a screen?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RGB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08889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color mode/gamut is used for printing?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CMYK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5062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most important consideration when developing a color scheme?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16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first step in creating a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609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two common color combinations that are said to stimulate hunger?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 and Yellow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8974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color represents calmness?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2667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color represents anger?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9424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file type can be scaled up without the loss of resolution?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3214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raster files best suited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 manipulation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1654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another term for raster?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72803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vectors made up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and anchors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6418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first step in creating a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0508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not a consideration when targeting a specific audience?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taste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18092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important questions to ask when researching for a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your target market?</a:t>
            </a:r>
          </a:p>
          <a:p>
            <a:r>
              <a:rPr lang="en-US" dirty="0" smtClean="0"/>
              <a:t>Who are the competitors?</a:t>
            </a:r>
          </a:p>
          <a:p>
            <a:r>
              <a:rPr lang="en-US" dirty="0" smtClean="0"/>
              <a:t>What is the industry like as a whole?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74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good question to ask yourself while researching?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the target market?</a:t>
            </a:r>
          </a:p>
          <a:p>
            <a:r>
              <a:rPr lang="en-US" dirty="0" smtClean="0"/>
              <a:t>Who are the competitors?</a:t>
            </a:r>
          </a:p>
          <a:p>
            <a:r>
              <a:rPr lang="en-US" dirty="0" smtClean="0"/>
              <a:t>What is the industry like as a whole?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0008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parts of a design workflow (creative process)?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Research</a:t>
            </a:r>
            <a:r>
              <a:rPr lang="en-US" dirty="0"/>
              <a:t>, design, concept and proposal</a:t>
            </a:r>
          </a:p>
        </p:txBody>
      </p:sp>
    </p:spTree>
    <p:extLst>
      <p:ext uri="{BB962C8B-B14F-4D97-AF65-F5344CB8AC3E}">
        <p14:creationId xmlns:p14="http://schemas.microsoft.com/office/powerpoint/2010/main" val="225634907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several considerations you would think about when targeting a specific audience?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Culture, diversity, moral ethics and demographics</a:t>
            </a:r>
          </a:p>
        </p:txBody>
      </p:sp>
    </p:spTree>
    <p:extLst>
      <p:ext uri="{BB962C8B-B14F-4D97-AF65-F5344CB8AC3E}">
        <p14:creationId xmlns:p14="http://schemas.microsoft.com/office/powerpoint/2010/main" val="178206957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benefit of DSLR cameras?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Interchangeable lenses</a:t>
            </a:r>
          </a:p>
        </p:txBody>
      </p:sp>
    </p:spTree>
    <p:extLst>
      <p:ext uri="{BB962C8B-B14F-4D97-AF65-F5344CB8AC3E}">
        <p14:creationId xmlns:p14="http://schemas.microsoft.com/office/powerpoint/2010/main" val="404513344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accessory controls external flash on a DSLR camera?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Hotshoe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5822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best format for a web image?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JPG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45240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file type </a:t>
            </a:r>
            <a:r>
              <a:rPr lang="en-US" sz="3200" dirty="0" smtClean="0"/>
              <a:t>is uncompressed </a:t>
            </a:r>
            <a:r>
              <a:rPr lang="en-US" sz="3200" dirty="0"/>
              <a:t>and unedited?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234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file type is black and white?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723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TIFF file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quality</a:t>
            </a:r>
          </a:p>
          <a:p>
            <a:r>
              <a:rPr lang="en-US" dirty="0" smtClean="0"/>
              <a:t>Higher quality than GIF or JPG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9727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best application for high gloss coated paper?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 Cover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0391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biggest benefit of maximizing space on a design?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Avoiding waste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652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of these is not a consideration when targeting a specific audience?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Personal taste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25918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software is the industry standard for photo manipulation?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2194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software is industry standard for vector images?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Illustrator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352074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software is industry standard for multi-page layouts?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9198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WYSIWYG stand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see is what you 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7497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best way to develop multiple design ideas?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Thumbnails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67803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design principle determines the visual unity of a piece?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5794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best color pallet for a print piece?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44983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standard range for greyscale?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5628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grayscale?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color mode that is limited to a range of values between black and white</a:t>
            </a:r>
          </a:p>
        </p:txBody>
      </p:sp>
    </p:spTree>
    <p:extLst>
      <p:ext uri="{BB962C8B-B14F-4D97-AF65-F5344CB8AC3E}">
        <p14:creationId xmlns:p14="http://schemas.microsoft.com/office/powerpoint/2010/main" val="4041681042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best panel to use when manipulating multiple objects on a project?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type of printing uses a screen to transfer images onto a substrate (</a:t>
            </a:r>
            <a:r>
              <a:rPr lang="en-US" dirty="0" err="1"/>
              <a:t>tshirt</a:t>
            </a:r>
            <a:r>
              <a:rPr lang="en-US" dirty="0"/>
              <a:t>, poster,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 printing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55938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swatch?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combination of colors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851792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colors images in Illustrator?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Fill/stroke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9535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allows </a:t>
            </a:r>
            <a:r>
              <a:rPr lang="en-US" dirty="0"/>
              <a:t>you to manipulate the opacity of a layer. It is non-destructive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 mask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400477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tool allows you to select objects in Illustrator.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0180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tool allows you to select anchor points in Illustrator.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selection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504439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tool allows you to sample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Eye dropper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6370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eyedropper tool used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Sampling 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1131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purpose of a layer mask?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</a:t>
            </a:r>
            <a:r>
              <a:rPr lang="en-US" dirty="0" err="1"/>
              <a:t>descructively</a:t>
            </a:r>
            <a:r>
              <a:rPr lang="en-US" dirty="0"/>
              <a:t> removes parts of a layer</a:t>
            </a:r>
          </a:p>
        </p:txBody>
      </p:sp>
    </p:spTree>
    <p:extLst>
      <p:ext uri="{BB962C8B-B14F-4D97-AF65-F5344CB8AC3E}">
        <p14:creationId xmlns:p14="http://schemas.microsoft.com/office/powerpoint/2010/main" val="82768133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be the best size of a document for a 5x7 postcard with a full bleed?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5.25x7.25</a:t>
            </a:r>
          </a:p>
        </p:txBody>
      </p:sp>
    </p:spTree>
    <p:extLst>
      <p:ext uri="{BB962C8B-B14F-4D97-AF65-F5344CB8AC3E}">
        <p14:creationId xmlns:p14="http://schemas.microsoft.com/office/powerpoint/2010/main" val="1693353606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appropriate alignment for a large picture on the left side and type on the right side of a document?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Align right</a:t>
            </a:r>
          </a:p>
        </p:txBody>
      </p:sp>
    </p:spTree>
    <p:extLst>
      <p:ext uri="{BB962C8B-B14F-4D97-AF65-F5344CB8AC3E}">
        <p14:creationId xmlns:p14="http://schemas.microsoft.com/office/powerpoint/2010/main" val="759557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best way to develop multiple design ideas?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Thumbnails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46096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purpose of a tripod?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Outdoor shoot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806988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best format to upload a brochure to the web?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54863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most critical component of a product revision?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6564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most important when comparing a screen image and a print image?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Adequate lighting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7469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used to evaluate products for a target market?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81796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critical component when an item needs a large scale revision?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95065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have various brochures, what would you show the client?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Mockup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9898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term is used for showing a client various types of brochures?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Mock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46783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included in the completion phase of the creative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08540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format used in a professional printed piece?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50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next step after you have created your thumbnail?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Roughs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62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color system would you specify in graphic software for printing a color design?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CMYK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55860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preflighting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when preparing and reviewing a document for print</a:t>
            </a:r>
          </a:p>
        </p:txBody>
      </p:sp>
    </p:spTree>
    <p:extLst>
      <p:ext uri="{BB962C8B-B14F-4D97-AF65-F5344CB8AC3E}">
        <p14:creationId xmlns:p14="http://schemas.microsoft.com/office/powerpoint/2010/main" val="549512155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step prior to sending a publication to the printer?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508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be included when packaging a file?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Instructions, a folder of links, a folder of fonts and the native file</a:t>
            </a:r>
          </a:p>
        </p:txBody>
      </p:sp>
    </p:spTree>
    <p:extLst>
      <p:ext uri="{BB962C8B-B14F-4D97-AF65-F5344CB8AC3E}">
        <p14:creationId xmlns:p14="http://schemas.microsoft.com/office/powerpoint/2010/main" val="79794070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 of binding is used for a large textbook?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Saddle stitching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22935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consideration would you have for loading an image to the internet?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speed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5028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checked on a printer proof?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trim and accuracy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804952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biggest factor that slows down work production?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 absences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86154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importance of "dressing for success"?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a good first impression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86060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Behance.com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44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term for using someone else's artwork without permission?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Appropriation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7799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Bezier Curve</a:t>
            </a:r>
            <a:endParaRPr lang="en-US" dirty="0"/>
          </a:p>
        </p:txBody>
      </p:sp>
      <p:pic>
        <p:nvPicPr>
          <p:cNvPr id="6146" name="Picture 2" descr="Image result for bezier curve image pen t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186" y="1275584"/>
            <a:ext cx="6786814" cy="339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068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term used for when designer creates a consistent visual identity for a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Branding</a:t>
            </a:r>
          </a:p>
        </p:txBody>
      </p:sp>
    </p:spTree>
    <p:extLst>
      <p:ext uri="{BB962C8B-B14F-4D97-AF65-F5344CB8AC3E}">
        <p14:creationId xmlns:p14="http://schemas.microsoft.com/office/powerpoint/2010/main" val="3779015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order to ensure consistency of color use, a designer can save sample colors, known as: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Swatches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3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an anchor point, what are the handles used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Adjusting the line’s 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117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Nike creates a new product for females, that group of athletes is considered to be the: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20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example of unity?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shoe and its box use a matching color scheme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181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color mode should be used when creating imagery that is to be used on a webpage?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RGB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88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color mode should be used when creating an image for output at a commercial printer?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CMYK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4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pixels per inch (PPI), what should resolution be set at for use on the internet?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79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dots per inch (DPI), what should resolution be set at for printing a photograph?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012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color mode can display only a very limited range of the grey?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Grayscale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744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Product, label and color scheme are all aspects that a designer should consider when creating: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Package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56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 designer of dolls attempts to appeal to young children, they are giving consideration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580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white space on the outer edges of a design that supports the rest of the design?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7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key can a designer hold down in order maintain proportions on an object in Illustrator?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964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PPI stand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Pixels per inch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906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DPI stand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Dots per inch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064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term refers to the line of type that gives the name of the publication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26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term refers to the area found between columns of text in a page layout: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197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a page where information such as chapter/section name and page numbers are located: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847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want a photo to go off the edge of a page, this should be set between .125" and .25":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292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term refers to text that goes with a photo/illustration as a title or explanation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829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designers use to kick start the creative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Thumbnail sketches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391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most important element of any design?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Craftsmanship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148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importance of maintaining quality documents?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Ease of interpretation by </a:t>
            </a:r>
            <a:r>
              <a:rPr lang="en-US" dirty="0" smtClean="0"/>
              <a:t>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7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 design uses a rectangular shape to cut out a smaller image of a larger photograph.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0920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difference between art and design?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 is self-expression and design is sending information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564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not apply to design?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663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determines which elements are most important to least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4410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can be manipulated by use of scale, color, contrast, etc.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Emphasis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775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Something which is visually easy to understand has achieved: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794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describes the way an eye-flows through a design?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sequence of movement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568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additive colors?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RGB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614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subtractive colors?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CMYK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3833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role of a Graphic Designer?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persuade, inform and influence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33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contributes to the success of a media business?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plan, marketing plan and financial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36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act of spreading letters apart so there is more space in between characters?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8635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invented the mass printing press?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3037141" cy="5120640"/>
          </a:xfrm>
        </p:spPr>
        <p:txBody>
          <a:bodyPr/>
          <a:lstStyle/>
          <a:p>
            <a:r>
              <a:rPr lang="en-US" dirty="0" smtClean="0"/>
              <a:t>Gutenberg </a:t>
            </a:r>
          </a:p>
          <a:p>
            <a:r>
              <a:rPr lang="en-US" dirty="0" smtClean="0"/>
              <a:t>It revolutionized printing. </a:t>
            </a:r>
            <a:endParaRPr lang="en-US" dirty="0"/>
          </a:p>
        </p:txBody>
      </p:sp>
      <p:pic>
        <p:nvPicPr>
          <p:cNvPr id="1028" name="Picture 4" descr="Image result for gutenberg pr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182" y="1876872"/>
            <a:ext cx="4510066" cy="337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0632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biggest impact of social media on the media industry?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694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viral media?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that is passed person to person. Typically a popular content.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252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first step in launching a media business?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275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3 phases of production?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Pre-production, production, post-production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3145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requesting a quote from a printer, what do you need to indicate?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Color, paper stock and quantity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520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name of the program created to protect worker health and safety?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683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ADA stand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Americans with Disability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048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best source for legal imagery?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Royalty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4293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consequence for using images without permission?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02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increase of space between horizontal rows of type called?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1550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copyright established?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time of 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377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agency establishes copyright?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Copyright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724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point of having copyright?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ownership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4739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only way that you can use a copyrighted image without consequences?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creating a parody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804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benefit of a trademark?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Consistent brand 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270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intellectual property?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work or invention that is the result of creativity to which one has rights and for which one may apply for a patent, copyright, trademark, etc.</a:t>
            </a:r>
          </a:p>
        </p:txBody>
      </p:sp>
    </p:spTree>
    <p:extLst>
      <p:ext uri="{BB962C8B-B14F-4D97-AF65-F5344CB8AC3E}">
        <p14:creationId xmlns:p14="http://schemas.microsoft.com/office/powerpoint/2010/main" val="102879087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 between parody and inspiration?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Parody is a joke and inspiration is a design that influences your work.</a:t>
            </a:r>
          </a:p>
        </p:txBody>
      </p:sp>
    </p:spTree>
    <p:extLst>
      <p:ext uri="{BB962C8B-B14F-4D97-AF65-F5344CB8AC3E}">
        <p14:creationId xmlns:p14="http://schemas.microsoft.com/office/powerpoint/2010/main" val="305761102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fair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Fair </a:t>
            </a:r>
            <a:r>
              <a:rPr lang="en-US" dirty="0"/>
              <a:t>Use is a legally permissible use of copyrighted material for specific purposes.</a:t>
            </a:r>
          </a:p>
        </p:txBody>
      </p:sp>
    </p:spTree>
    <p:extLst>
      <p:ext uri="{BB962C8B-B14F-4D97-AF65-F5344CB8AC3E}">
        <p14:creationId xmlns:p14="http://schemas.microsoft.com/office/powerpoint/2010/main" val="318457034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public domain?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who’s exclusive intellectual property has expired</a:t>
            </a:r>
          </a:p>
          <a:p>
            <a:r>
              <a:rPr lang="en-US" dirty="0" smtClean="0"/>
              <a:t>Works who’s exclusive intellectual property has been forfeited</a:t>
            </a:r>
          </a:p>
          <a:p>
            <a:r>
              <a:rPr lang="en-US" dirty="0" smtClean="0"/>
              <a:t>Works who’s exclusive intellectual property has been waived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26064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typography?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arrangement of aesthetics of letter forms.</a:t>
            </a:r>
          </a:p>
        </p:txBody>
      </p:sp>
    </p:spTree>
    <p:extLst>
      <p:ext uri="{BB962C8B-B14F-4D97-AF65-F5344CB8AC3E}">
        <p14:creationId xmlns:p14="http://schemas.microsoft.com/office/powerpoint/2010/main" val="3578079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points are in an inch?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778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best way to obtain information for a project?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 the client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23574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considerations that you would take into account when practicing verbal and non-verbal communication with a client?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Their culture, background and generation.</a:t>
            </a:r>
          </a:p>
        </p:txBody>
      </p:sp>
    </p:spTree>
    <p:extLst>
      <p:ext uri="{BB962C8B-B14F-4D97-AF65-F5344CB8AC3E}">
        <p14:creationId xmlns:p14="http://schemas.microsoft.com/office/powerpoint/2010/main" val="2782881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skills are exhibited when a person's focus is on the speaker and encouraging continued consideration?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listening, active reflection and active questioning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3710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one formal research method?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11242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good way to verify the accuracy of information from your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the client review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52180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example of a primary source?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135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be the best way to reach an audience over 65 years 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Flyers mailed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10002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would be the best way to reach an audience of high school students regarding graduation announcements?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5525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factor to consider when determining the proper format for a design piece?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the target audience is</a:t>
            </a:r>
          </a:p>
          <a:p>
            <a:r>
              <a:rPr lang="en-US" dirty="0" smtClean="0"/>
              <a:t>Where the information will be received</a:t>
            </a:r>
          </a:p>
          <a:p>
            <a:r>
              <a:rPr lang="en-US" dirty="0" smtClean="0"/>
              <a:t>The client’s brand 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5621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you look for when editing a design piece?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 grammar and sentence structure</a:t>
            </a:r>
          </a:p>
          <a:p>
            <a:r>
              <a:rPr lang="en-US" dirty="0" smtClean="0"/>
              <a:t>Proper use of elements and principles</a:t>
            </a:r>
          </a:p>
          <a:p>
            <a:r>
              <a:rPr lang="en-US" dirty="0" smtClean="0"/>
              <a:t>An intentional </a:t>
            </a:r>
            <a:r>
              <a:rPr lang="en-US" dirty="0" err="1" smtClean="0"/>
              <a:t>eyeflow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13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company with a long name may choose to abbreviate their name by using this type of mark: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3071" y="864108"/>
            <a:ext cx="1627890" cy="5120640"/>
          </a:xfrm>
        </p:spPr>
        <p:txBody>
          <a:bodyPr/>
          <a:lstStyle/>
          <a:p>
            <a:r>
              <a:rPr lang="en-US" dirty="0" err="1" smtClean="0"/>
              <a:t>Lettermark</a:t>
            </a:r>
            <a:endParaRPr lang="en-US" dirty="0"/>
          </a:p>
        </p:txBody>
      </p:sp>
      <p:pic>
        <p:nvPicPr>
          <p:cNvPr id="5" name="Picture 4" descr="HBO letermark logo mono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825" y="2352339"/>
            <a:ext cx="2623726" cy="262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bm lettermark logo mono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415" y="624821"/>
            <a:ext cx="2611549" cy="261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asa lettermark logo monogr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612" y="3567505"/>
            <a:ext cx="2555352" cy="255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86055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application should be used to design an </a:t>
            </a:r>
            <a:r>
              <a:rPr lang="en-US" dirty="0" err="1" smtClean="0"/>
              <a:t>Ebook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860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application should be used to create custom illustrations?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Illustrator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21080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key command to paste text?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CTRL+V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4874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key command to undo?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CTRL+Z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1186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key command to save?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CTRL+S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6873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creating project folders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 of files</a:t>
            </a:r>
          </a:p>
          <a:p>
            <a:r>
              <a:rPr lang="en-US" dirty="0" smtClean="0"/>
              <a:t>Accessibility of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042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file format should you use when creating an image with a transparent background?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4226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importance of taking proper care of your equipment?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9316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example of intranet?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private network accessible only to an organization's staff.</a:t>
            </a:r>
          </a:p>
        </p:txBody>
      </p:sp>
    </p:spTree>
    <p:extLst>
      <p:ext uri="{BB962C8B-B14F-4D97-AF65-F5344CB8AC3E}">
        <p14:creationId xmlns:p14="http://schemas.microsoft.com/office/powerpoint/2010/main" val="46829566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examples of computer threats?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Virus</a:t>
            </a:r>
          </a:p>
          <a:p>
            <a:r>
              <a:rPr lang="en-US" dirty="0" smtClean="0"/>
              <a:t>Phishing</a:t>
            </a:r>
          </a:p>
          <a:p>
            <a:r>
              <a:rPr lang="en-US" dirty="0" smtClean="0"/>
              <a:t>Hacking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96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</a:t>
            </a:r>
            <a:r>
              <a:rPr lang="en-US" dirty="0" err="1"/>
              <a:t>lettermark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logo that relies on the letters of the brand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7502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best software to scan an image?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8975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best software to manipulate an image?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48715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proper resolution to scan a printed brochure?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300 PPI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83013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hardware would you use to capture and transfer a pencil sketch to a computer?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Flatbed Scanner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75839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SD card used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1910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best way to backup a file?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Offsite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0904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not apply to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3584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design predominately used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61458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Balance, emphasis, movement, unity, contrast and simplicity are examples of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Principles of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7338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Line, shape, space, color, typography and texture are examples of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of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4152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3337</TotalTime>
  <Words>2505</Words>
  <Application>Microsoft Office PowerPoint</Application>
  <PresentationFormat>Widescreen</PresentationFormat>
  <Paragraphs>373</Paragraphs>
  <Slides>170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170</vt:i4>
      </vt:variant>
    </vt:vector>
  </HeadingPairs>
  <TitlesOfParts>
    <vt:vector size="176" baseType="lpstr">
      <vt:lpstr>Calibri</vt:lpstr>
      <vt:lpstr>Corbel</vt:lpstr>
      <vt:lpstr>Times New Roman</vt:lpstr>
      <vt:lpstr>Wingdings</vt:lpstr>
      <vt:lpstr>Wingdings 2</vt:lpstr>
      <vt:lpstr>Frame</vt:lpstr>
      <vt:lpstr>Program Review</vt:lpstr>
      <vt:lpstr>On an anchor point, what are the handles used for?</vt:lpstr>
      <vt:lpstr>What key can a designer hold down in order maintain proportions on an object in Illustrator?</vt:lpstr>
      <vt:lpstr>When a design uses a rectangular shape to cut out a smaller image of a larger photograph. </vt:lpstr>
      <vt:lpstr>What is the act of spreading letters apart so there is more space in between characters?</vt:lpstr>
      <vt:lpstr>What is the increase of space between horizontal rows of type called?</vt:lpstr>
      <vt:lpstr>How many points are in an inch?</vt:lpstr>
      <vt:lpstr>A company with a long name may choose to abbreviate their name by using this type of mark:</vt:lpstr>
      <vt:lpstr>What is a lettermark?</vt:lpstr>
      <vt:lpstr>Which file type is best suited for logo design?</vt:lpstr>
      <vt:lpstr>What is the first step in creating a design?</vt:lpstr>
      <vt:lpstr>What is a good question to ask yourself while researching?</vt:lpstr>
      <vt:lpstr>Which of these is not a consideration when targeting a specific audience?</vt:lpstr>
      <vt:lpstr>This type of printing uses a screen to transfer images onto a substrate (tshirt, poster, etc).</vt:lpstr>
      <vt:lpstr>What is the best way to develop multiple design ideas?</vt:lpstr>
      <vt:lpstr>What is the next step after you have created your thumbnail?</vt:lpstr>
      <vt:lpstr>What is the term for using someone else's artwork without permission?</vt:lpstr>
      <vt:lpstr>What is the term used for when designer creates a consistent visual identity for a business</vt:lpstr>
      <vt:lpstr>In order to ensure consistency of color use, a designer can save sample colors, known as:</vt:lpstr>
      <vt:lpstr>When Nike creates a new product for females, that group of athletes is considered to be the:</vt:lpstr>
      <vt:lpstr>What is an example of unity?</vt:lpstr>
      <vt:lpstr>Which color mode should be used when creating imagery that is to be used on a webpage?</vt:lpstr>
      <vt:lpstr>Which color mode should be used when creating an image for output at a commercial printer?</vt:lpstr>
      <vt:lpstr>In pixels per inch (PPI), what should resolution be set at for use on the internet?</vt:lpstr>
      <vt:lpstr>In dots per inch (DPI), what should resolution be set at for printing a photograph?</vt:lpstr>
      <vt:lpstr>What color mode can display only a very limited range of the grey?</vt:lpstr>
      <vt:lpstr>Product, label and color scheme are all aspects that a designer should consider when creating:</vt:lpstr>
      <vt:lpstr>When a designer of dolls attempts to appeal to young children, they are giving consideration to</vt:lpstr>
      <vt:lpstr>What is the white space on the outer edges of a design that supports the rest of the design?</vt:lpstr>
      <vt:lpstr>What does PPI stand for?</vt:lpstr>
      <vt:lpstr>What does DPI stand for?</vt:lpstr>
      <vt:lpstr>This term refers to the line of type that gives the name of the publication</vt:lpstr>
      <vt:lpstr>This term refers to the area found between columns of text in a page layout:</vt:lpstr>
      <vt:lpstr>Area of a page where information such as chapter/section name and page numbers are located:</vt:lpstr>
      <vt:lpstr>If you want a photo to go off the edge of a page, this should be set between .125" and .25":</vt:lpstr>
      <vt:lpstr>This term refers to text that goes with a photo/illustration as a title or explanation</vt:lpstr>
      <vt:lpstr>What do designers use to kick start the creative process?</vt:lpstr>
      <vt:lpstr>What is the most important element of any design?</vt:lpstr>
      <vt:lpstr>What is the importance of maintaining quality documents?</vt:lpstr>
      <vt:lpstr>What is the difference between art and design?</vt:lpstr>
      <vt:lpstr>What does not apply to design?</vt:lpstr>
      <vt:lpstr>What determines which elements are most important to least important?</vt:lpstr>
      <vt:lpstr>This can be manipulated by use of scale, color, contrast, etc. </vt:lpstr>
      <vt:lpstr>Something which is visually easy to understand has achieved:</vt:lpstr>
      <vt:lpstr>What describes the way an eye-flows through a design?</vt:lpstr>
      <vt:lpstr>What are the additive colors?</vt:lpstr>
      <vt:lpstr>What are the subtractive colors?</vt:lpstr>
      <vt:lpstr>What is the role of a Graphic Designer?</vt:lpstr>
      <vt:lpstr>What contributes to the success of a media business?</vt:lpstr>
      <vt:lpstr>Who invented the mass printing press?</vt:lpstr>
      <vt:lpstr>What is the biggest impact of social media on the media industry?</vt:lpstr>
      <vt:lpstr>What is viral media?</vt:lpstr>
      <vt:lpstr>What is the first step in launching a media business?</vt:lpstr>
      <vt:lpstr>What are the 3 phases of production?</vt:lpstr>
      <vt:lpstr>When requesting a quote from a printer, what do you need to indicate?</vt:lpstr>
      <vt:lpstr>What is the name of the program created to protect worker health and safety?</vt:lpstr>
      <vt:lpstr>What does ADA stand for?</vt:lpstr>
      <vt:lpstr>What is the best source for legal imagery? </vt:lpstr>
      <vt:lpstr>What is a consequence for using images without permission?</vt:lpstr>
      <vt:lpstr>When is copyright established?</vt:lpstr>
      <vt:lpstr>What agency establishes copyright?</vt:lpstr>
      <vt:lpstr>What is the point of having copyright?</vt:lpstr>
      <vt:lpstr>What is the only way that you can use a copyrighted image without consequences?</vt:lpstr>
      <vt:lpstr>What is the benefit of a trademark?</vt:lpstr>
      <vt:lpstr>What is intellectual property?</vt:lpstr>
      <vt:lpstr>What is the difference between parody and inspiration?</vt:lpstr>
      <vt:lpstr>What is fair use?</vt:lpstr>
      <vt:lpstr>What is public domain?</vt:lpstr>
      <vt:lpstr>What is typography?</vt:lpstr>
      <vt:lpstr>What is the best way to obtain information for a project?</vt:lpstr>
      <vt:lpstr>What are some considerations that you would take into account when practicing verbal and non-verbal communication with a client?</vt:lpstr>
      <vt:lpstr>What skills are exhibited when a person's focus is on the speaker and encouraging continued consideration?</vt:lpstr>
      <vt:lpstr>What is one formal research method?</vt:lpstr>
      <vt:lpstr>What is a good way to verify the accuracy of information from your research?</vt:lpstr>
      <vt:lpstr>What is an example of a primary source?</vt:lpstr>
      <vt:lpstr>What would be the best way to reach an audience over 65 years old?</vt:lpstr>
      <vt:lpstr>What would be the best way to reach an audience of high school students regarding graduation announcements?</vt:lpstr>
      <vt:lpstr>What is a factor to consider when determining the proper format for a design piece?</vt:lpstr>
      <vt:lpstr>What should you look for when editing a design piece?</vt:lpstr>
      <vt:lpstr>What application should be used to design an Ebook?</vt:lpstr>
      <vt:lpstr>What application should be used to create custom illustrations?</vt:lpstr>
      <vt:lpstr>What is the key command to paste text?</vt:lpstr>
      <vt:lpstr>What is the key command to undo?</vt:lpstr>
      <vt:lpstr>What is the key command to save?</vt:lpstr>
      <vt:lpstr>Why is creating project folders important?</vt:lpstr>
      <vt:lpstr>What file format should you use when creating an image with a transparent background?</vt:lpstr>
      <vt:lpstr>What is the importance of taking proper care of your equipment?</vt:lpstr>
      <vt:lpstr>What is an example of intranet?</vt:lpstr>
      <vt:lpstr>What are some examples of computer threats?</vt:lpstr>
      <vt:lpstr>What is the best software to scan an image?</vt:lpstr>
      <vt:lpstr>What is the best software to manipulate an image?</vt:lpstr>
      <vt:lpstr>What is the proper resolution to scan a printed brochure?</vt:lpstr>
      <vt:lpstr>What hardware would you use to capture and transfer a pencil sketch to a computer?</vt:lpstr>
      <vt:lpstr>What is an SD card used for?</vt:lpstr>
      <vt:lpstr>What is the best way to backup a file?</vt:lpstr>
      <vt:lpstr>What does not apply to design?</vt:lpstr>
      <vt:lpstr>What is design predominately used for?</vt:lpstr>
      <vt:lpstr>Balance, emphasis, movement, unity, contrast and simplicity are examples of what?</vt:lpstr>
      <vt:lpstr>Line, shape, space, color, typography and texture are examples of what?</vt:lpstr>
      <vt:lpstr>Body Type</vt:lpstr>
      <vt:lpstr>Display Fonts</vt:lpstr>
      <vt:lpstr>Script Fonts</vt:lpstr>
      <vt:lpstr>Serif Fonts</vt:lpstr>
      <vt:lpstr>Sans Serif  Font</vt:lpstr>
      <vt:lpstr>What is used to lighten color?</vt:lpstr>
      <vt:lpstr>What is used to darken color?</vt:lpstr>
      <vt:lpstr>What color mode/gamut is used on a screen?</vt:lpstr>
      <vt:lpstr>What color mode/gamut is used for printing?</vt:lpstr>
      <vt:lpstr>What is the most important consideration when developing a color scheme?</vt:lpstr>
      <vt:lpstr>What are two common color combinations that are said to stimulate hunger?</vt:lpstr>
      <vt:lpstr>What color represents calmness? </vt:lpstr>
      <vt:lpstr>What color represents anger?</vt:lpstr>
      <vt:lpstr>Which file type can be scaled up without the loss of resolution?</vt:lpstr>
      <vt:lpstr>What are raster files best suited for?</vt:lpstr>
      <vt:lpstr>What is another term for raster?</vt:lpstr>
      <vt:lpstr>What are vectors made up of?</vt:lpstr>
      <vt:lpstr>What is the first step in creating a design?</vt:lpstr>
      <vt:lpstr>What is not a consideration when targeting a specific audience?</vt:lpstr>
      <vt:lpstr>What are important questions to ask when researching for a design?</vt:lpstr>
      <vt:lpstr>What are the parts of a design workflow (creative process)?</vt:lpstr>
      <vt:lpstr>What are several considerations you would think about when targeting a specific audience?</vt:lpstr>
      <vt:lpstr>What is a benefit of DSLR cameras?</vt:lpstr>
      <vt:lpstr>What accessory controls external flash on a DSLR camera?</vt:lpstr>
      <vt:lpstr>What is the best format for a web image?</vt:lpstr>
      <vt:lpstr>What file type is uncompressed and unedited?</vt:lpstr>
      <vt:lpstr>Which file type is black and white?</vt:lpstr>
      <vt:lpstr>TIFF file type</vt:lpstr>
      <vt:lpstr>What is the best application for high gloss coated paper?</vt:lpstr>
      <vt:lpstr>What is the biggest benefit of maximizing space on a design?</vt:lpstr>
      <vt:lpstr>What software is the industry standard for photo manipulation?</vt:lpstr>
      <vt:lpstr>What software is industry standard for vector images?</vt:lpstr>
      <vt:lpstr>What software is industry standard for multi-page layouts?</vt:lpstr>
      <vt:lpstr>What does WYSIWYG stand for?</vt:lpstr>
      <vt:lpstr>What is the best way to develop multiple design ideas?</vt:lpstr>
      <vt:lpstr>What design principle determines the visual unity of a piece?</vt:lpstr>
      <vt:lpstr>What is the best color pallet for a print piece?</vt:lpstr>
      <vt:lpstr>What is the standard range for greyscale?</vt:lpstr>
      <vt:lpstr>What is grayscale?</vt:lpstr>
      <vt:lpstr>What is the best panel to use when manipulating multiple objects on a project?</vt:lpstr>
      <vt:lpstr>What is a swatch?</vt:lpstr>
      <vt:lpstr>What colors images in Illustrator?</vt:lpstr>
      <vt:lpstr>This allows you to manipulate the opacity of a layer. It is non-destructive</vt:lpstr>
      <vt:lpstr>This tool allows you to select objects in Illustrator.</vt:lpstr>
      <vt:lpstr>This tool allows you to select anchor points in Illustrator.</vt:lpstr>
      <vt:lpstr>This tool allows you to sample colors</vt:lpstr>
      <vt:lpstr>What is the eyedropper tool used for?</vt:lpstr>
      <vt:lpstr>What is the purpose of a layer mask?</vt:lpstr>
      <vt:lpstr>What would be the best size of a document for a 5x7 postcard with a full bleed?</vt:lpstr>
      <vt:lpstr>What is the appropriate alignment for a large picture on the left side and type on the right side of a document?</vt:lpstr>
      <vt:lpstr>What is the purpose of a tripod?</vt:lpstr>
      <vt:lpstr>What is the best format to upload a brochure to the web?</vt:lpstr>
      <vt:lpstr>What is the most critical component of a product revision?</vt:lpstr>
      <vt:lpstr>What is most important when comparing a screen image and a print image?</vt:lpstr>
      <vt:lpstr>What is used to evaluate products for a target market?</vt:lpstr>
      <vt:lpstr>What is a critical component when an item needs a large scale revision?</vt:lpstr>
      <vt:lpstr>If you have various brochures, what would you show the client?  </vt:lpstr>
      <vt:lpstr>What term is used for showing a client various types of brochures?</vt:lpstr>
      <vt:lpstr>What is included in the completion phase of the creative process?</vt:lpstr>
      <vt:lpstr>What is the format used in a professional printed piece?</vt:lpstr>
      <vt:lpstr>Which color system would you specify in graphic software for printing a color design?</vt:lpstr>
      <vt:lpstr>What is preflighting?</vt:lpstr>
      <vt:lpstr>What is the step prior to sending a publication to the printer?</vt:lpstr>
      <vt:lpstr>What should be included when packaging a file?</vt:lpstr>
      <vt:lpstr>What kind of binding is used for a large textbook?</vt:lpstr>
      <vt:lpstr>What consideration would you have for loading an image to the internet?</vt:lpstr>
      <vt:lpstr>What is checked on a printer proof?</vt:lpstr>
      <vt:lpstr>What is the biggest factor that slows down work production?</vt:lpstr>
      <vt:lpstr>What is the importance of "dressing for success"?</vt:lpstr>
      <vt:lpstr>Online Portfolio</vt:lpstr>
      <vt:lpstr>Bezier Curve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Review</dc:title>
  <dc:creator>Kayley Smith</dc:creator>
  <cp:lastModifiedBy>Kayley Quick</cp:lastModifiedBy>
  <cp:revision>17</cp:revision>
  <cp:lastPrinted>2018-03-12T21:15:04Z</cp:lastPrinted>
  <dcterms:created xsi:type="dcterms:W3CDTF">2018-03-12T15:27:26Z</dcterms:created>
  <dcterms:modified xsi:type="dcterms:W3CDTF">2018-04-17T15:50:48Z</dcterms:modified>
</cp:coreProperties>
</file>